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71" autoAdjust="0"/>
    <p:restoredTop sz="94645" autoAdjust="0"/>
  </p:normalViewPr>
  <p:slideViewPr>
    <p:cSldViewPr snapToGrid="0" snapToObjects="1">
      <p:cViewPr varScale="1">
        <p:scale>
          <a:sx n="133" d="100"/>
          <a:sy n="133" d="100"/>
        </p:scale>
        <p:origin x="824" y="48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2.png>
</file>

<file path=ppt/media/image3.pn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11/19/25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11/19/25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11/19/25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11/19/25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351564" cy="51435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580056" y="744070"/>
            <a:ext cx="2712684" cy="2096370"/>
          </a:xfrm>
        </p:spPr>
        <p:txBody>
          <a:bodyPr>
            <a:normAutofit/>
          </a:bodyPr>
          <a:lstStyle/>
          <a:p>
            <a:pPr marL="0" lvl="0" indent="0">
              <a:lnSpc>
                <a:spcPct val="90000"/>
              </a:lnSpc>
              <a:buNone/>
            </a:pPr>
            <a:r>
              <a:rPr lang="en-AU" sz="2800"/>
              <a:t>Teaching with AI: From Passive Users to Critical Partners</a:t>
            </a:r>
          </a:p>
        </p:txBody>
      </p:sp>
      <p:sp>
        <p:nvSpPr>
          <p:cNvPr id="3" name="Subtitle 2"/>
          <p:cNvSpPr>
            <a:spLocks noGrp="1"/>
          </p:cNvSpPr>
          <p:nvPr>
            <p:ph type="subTitle" idx="1"/>
          </p:nvPr>
        </p:nvSpPr>
        <p:spPr>
          <a:xfrm>
            <a:off x="764396" y="2571749"/>
            <a:ext cx="2344003" cy="852633"/>
          </a:xfrm>
        </p:spPr>
        <p:txBody>
          <a:bodyPr>
            <a:normAutofit/>
          </a:bodyPr>
          <a:lstStyle/>
          <a:p>
            <a:pPr marL="0" lvl="0" indent="0">
              <a:lnSpc>
                <a:spcPct val="90000"/>
              </a:lnSpc>
              <a:buNone/>
            </a:pPr>
            <a:r>
              <a:rPr lang="en-AU" sz="1300" dirty="0"/>
              <a:t>An Innovative Assessment for a GenAI-Driven World</a:t>
            </a:r>
            <a:br>
              <a:rPr lang="en-AU" sz="1300" dirty="0"/>
            </a:br>
            <a:br>
              <a:rPr lang="en-AU" sz="1300" dirty="0"/>
            </a:br>
            <a:r>
              <a:rPr lang="en-AU" sz="1300" dirty="0"/>
              <a:t>Dr. Michael Borck</a:t>
            </a:r>
          </a:p>
        </p:txBody>
      </p:sp>
      <p:pic>
        <p:nvPicPr>
          <p:cNvPr id="5" name="Picture 1" descr="./images/copilot-2-sigma_nobg.png">
            <a:extLst>
              <a:ext uri="{FF2B5EF4-FFF2-40B4-BE49-F238E27FC236}">
                <a16:creationId xmlns:a16="http://schemas.microsoft.com/office/drawing/2014/main" id="{BA907CFC-6090-B3F0-1108-5B5916C98C4D}"/>
              </a:ext>
            </a:extLst>
          </p:cNvPr>
          <p:cNvPicPr>
            <a:picLocks noGrp="1" noChangeAspect="1"/>
          </p:cNvPicPr>
          <p:nvPr/>
        </p:nvPicPr>
        <p:blipFill>
          <a:blip r:embed="rId2"/>
          <a:srcRect l="15336" t="5068" r="14541"/>
          <a:stretch>
            <a:fillRect/>
          </a:stretch>
        </p:blipFill>
        <p:spPr bwMode="auto">
          <a:xfrm>
            <a:off x="4140052" y="484591"/>
            <a:ext cx="4933444" cy="4174317"/>
          </a:xfrm>
          <a:prstGeom prst="rect">
            <a:avLst/>
          </a:prstGeom>
          <a:noFill/>
        </p:spPr>
      </p:pic>
      <p:sp>
        <p:nvSpPr>
          <p:cNvPr id="6" name="TextBox 5">
            <a:extLst>
              <a:ext uri="{FF2B5EF4-FFF2-40B4-BE49-F238E27FC236}">
                <a16:creationId xmlns:a16="http://schemas.microsoft.com/office/drawing/2014/main" id="{CE48D2AF-8109-BE28-94FB-D62A80C1ADFF}"/>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
        <p:nvSpPr>
          <p:cNvPr id="7" name="TextBox 6">
            <a:extLst>
              <a:ext uri="{FF2B5EF4-FFF2-40B4-BE49-F238E27FC236}">
                <a16:creationId xmlns:a16="http://schemas.microsoft.com/office/drawing/2014/main" id="{11C0A62F-2624-2283-8C6B-8E56E2C01196}"/>
              </a:ext>
            </a:extLst>
          </p:cNvPr>
          <p:cNvSpPr txBox="1"/>
          <p:nvPr/>
        </p:nvSpPr>
        <p:spPr>
          <a:xfrm>
            <a:off x="-38503" y="4573698"/>
            <a:ext cx="4217059" cy="861774"/>
          </a:xfrm>
          <a:prstGeom prst="rect">
            <a:avLst/>
          </a:prstGeom>
          <a:noFill/>
        </p:spPr>
        <p:txBody>
          <a:bodyPr wrap="square">
            <a:spAutoFit/>
          </a:bodyPr>
          <a:lstStyle/>
          <a:p>
            <a:pPr>
              <a:buNone/>
            </a:pPr>
            <a:r>
              <a:rPr lang="en-AU" sz="1000" b="0" i="0" dirty="0">
                <a:solidFill>
                  <a:schemeClr val="tx1">
                    <a:lumMod val="50000"/>
                    <a:lumOff val="50000"/>
                  </a:schemeClr>
                </a:solidFill>
                <a:effectLst/>
                <a:latin typeface="-apple-system"/>
              </a:rPr>
              <a:t>Drafting and ideation for these materials were supported by generative AI tools, Python scripts, Quarto, and standard image editors under human oversight. All content has been reviewed, edited and verified by the author.</a:t>
            </a:r>
          </a:p>
          <a:p>
            <a:pPr>
              <a:buNone/>
            </a:pPr>
            <a:br>
              <a:rPr lang="en-AU" sz="1000" dirty="0"/>
            </a:br>
            <a:endParaRPr lang="en-US" sz="1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Academic Integrity as Transparency</a:t>
            </a:r>
          </a:p>
        </p:txBody>
      </p:sp>
      <p:pic>
        <p:nvPicPr>
          <p:cNvPr id="3" name="Picture 1" descr="./images/integrity_nobg.png"/>
          <p:cNvPicPr>
            <a:picLocks noGrp="1" noChangeAspect="1"/>
          </p:cNvPicPr>
          <p:nvPr/>
        </p:nvPicPr>
        <p:blipFill>
          <a:blip r:embed="rId2"/>
          <a:stretch>
            <a:fillRect/>
          </a:stretch>
        </p:blipFill>
        <p:spPr bwMode="auto">
          <a:xfrm>
            <a:off x="359229" y="740229"/>
            <a:ext cx="8567057" cy="4403271"/>
          </a:xfrm>
          <a:prstGeom prst="rect">
            <a:avLst/>
          </a:prstGeom>
          <a:noFill/>
          <a:ln w="9525">
            <a:noFill/>
            <a:headEnd/>
            <a:tailEnd/>
          </a:ln>
        </p:spPr>
      </p:pic>
      <p:sp>
        <p:nvSpPr>
          <p:cNvPr id="4" name="TextBox 3">
            <a:extLst>
              <a:ext uri="{FF2B5EF4-FFF2-40B4-BE49-F238E27FC236}">
                <a16:creationId xmlns:a16="http://schemas.microsoft.com/office/drawing/2014/main" id="{065CA2ED-5CDC-47B6-F8A7-CDEA1E6E4716}"/>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Key Takeaways</a:t>
            </a:r>
          </a:p>
        </p:txBody>
      </p:sp>
      <p:pic>
        <p:nvPicPr>
          <p:cNvPr id="3" name="Picture 1" descr="./images/journey_nobg.png"/>
          <p:cNvPicPr>
            <a:picLocks noGrp="1" noChangeAspect="1"/>
          </p:cNvPicPr>
          <p:nvPr/>
        </p:nvPicPr>
        <p:blipFill>
          <a:blip r:embed="rId2"/>
          <a:srcRect t="11986" b="17388"/>
          <a:stretch>
            <a:fillRect/>
          </a:stretch>
        </p:blipFill>
        <p:spPr bwMode="auto">
          <a:xfrm>
            <a:off x="457199" y="903514"/>
            <a:ext cx="8479971" cy="4136572"/>
          </a:xfrm>
          <a:prstGeom prst="rect">
            <a:avLst/>
          </a:prstGeom>
          <a:noFill/>
          <a:ln w="9525">
            <a:noFill/>
            <a:headEnd/>
            <a:tailEnd/>
          </a:ln>
        </p:spPr>
      </p:pic>
      <p:sp>
        <p:nvSpPr>
          <p:cNvPr id="4" name="TextBox 3">
            <a:extLst>
              <a:ext uri="{FF2B5EF4-FFF2-40B4-BE49-F238E27FC236}">
                <a16:creationId xmlns:a16="http://schemas.microsoft.com/office/drawing/2014/main" id="{5D01E323-6736-0259-7DAB-4C670A406FF0}"/>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Thank You</a:t>
            </a:r>
            <a:r>
              <a:rPr lang="en-AU"/>
              <a:t>!</a:t>
            </a:r>
            <a:endParaRPr/>
          </a:p>
        </p:txBody>
      </p:sp>
      <p:pic>
        <p:nvPicPr>
          <p:cNvPr id="3" name="Picture 1" descr="./images/question_nobg.png"/>
          <p:cNvPicPr>
            <a:picLocks noGrp="1" noChangeAspect="1"/>
          </p:cNvPicPr>
          <p:nvPr/>
        </p:nvPicPr>
        <p:blipFill>
          <a:blip r:embed="rId2"/>
          <a:srcRect l="26746" t="10937" r="24690" b="12740"/>
          <a:stretch>
            <a:fillRect/>
          </a:stretch>
        </p:blipFill>
        <p:spPr bwMode="auto">
          <a:xfrm>
            <a:off x="808523" y="1063230"/>
            <a:ext cx="2622452" cy="3811566"/>
          </a:xfrm>
          <a:prstGeom prst="rect">
            <a:avLst/>
          </a:prstGeom>
          <a:noFill/>
          <a:ln w="9525">
            <a:noFill/>
            <a:headEnd/>
            <a:tailEnd/>
          </a:ln>
        </p:spPr>
      </p:pic>
      <p:sp>
        <p:nvSpPr>
          <p:cNvPr id="4" name="Content Placeholder 2">
            <a:extLst>
              <a:ext uri="{FF2B5EF4-FFF2-40B4-BE49-F238E27FC236}">
                <a16:creationId xmlns:a16="http://schemas.microsoft.com/office/drawing/2014/main" id="{4AEA87EE-5123-B603-7230-03E75B3184F6}"/>
              </a:ext>
            </a:extLst>
          </p:cNvPr>
          <p:cNvSpPr>
            <a:spLocks noGrp="1"/>
          </p:cNvSpPr>
          <p:nvPr>
            <p:ph idx="1"/>
          </p:nvPr>
        </p:nvSpPr>
        <p:spPr>
          <a:xfrm>
            <a:off x="4149272" y="1063229"/>
            <a:ext cx="4319813" cy="1023257"/>
          </a:xfrm>
        </p:spPr>
        <p:txBody>
          <a:bodyPr/>
          <a:lstStyle/>
          <a:p>
            <a:pPr marL="0" lvl="0" indent="0">
              <a:buNone/>
            </a:pPr>
            <a:r>
              <a:rPr b="1" dirty="0"/>
              <a:t>Michael Borck</a:t>
            </a:r>
            <a:r>
              <a:rPr dirty="0"/>
              <a:t> </a:t>
            </a:r>
            <a:r>
              <a:rPr dirty="0" err="1"/>
              <a:t>michael.borck@curtin.edu.au</a:t>
            </a:r>
            <a:endParaRPr dirty="0"/>
          </a:p>
        </p:txBody>
      </p:sp>
      <p:sp>
        <p:nvSpPr>
          <p:cNvPr id="5" name="TextBox 4">
            <a:extLst>
              <a:ext uri="{FF2B5EF4-FFF2-40B4-BE49-F238E27FC236}">
                <a16:creationId xmlns:a16="http://schemas.microsoft.com/office/drawing/2014/main" id="{8A422129-271E-FB40-3D6E-ED3027777E09}"/>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pic>
        <p:nvPicPr>
          <p:cNvPr id="6" name="Picture 5" descr="A qr code on a white background&#10;&#10;AI-generated content may be incorrect.">
            <a:extLst>
              <a:ext uri="{FF2B5EF4-FFF2-40B4-BE49-F238E27FC236}">
                <a16:creationId xmlns:a16="http://schemas.microsoft.com/office/drawing/2014/main" id="{1DAB6984-AD9A-BDF3-D065-857B49D30BF9}"/>
              </a:ext>
            </a:extLst>
          </p:cNvPr>
          <p:cNvPicPr>
            <a:picLocks noChangeAspect="1"/>
          </p:cNvPicPr>
          <p:nvPr/>
        </p:nvPicPr>
        <p:blipFill>
          <a:blip r:embed="rId3"/>
          <a:srcRect l="6457" t="5686" r="5048" b="5974"/>
          <a:stretch>
            <a:fillRect/>
          </a:stretch>
        </p:blipFill>
        <p:spPr>
          <a:xfrm>
            <a:off x="4746645" y="1807728"/>
            <a:ext cx="3004142" cy="299888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Context: An Industry in Motion</a:t>
            </a:r>
          </a:p>
        </p:txBody>
      </p:sp>
      <p:pic>
        <p:nvPicPr>
          <p:cNvPr id="3" name="Picture 1" descr="./images/amplify_nobg.png"/>
          <p:cNvPicPr>
            <a:picLocks noGrp="1" noChangeAspect="1"/>
          </p:cNvPicPr>
          <p:nvPr/>
        </p:nvPicPr>
        <p:blipFill>
          <a:blip r:embed="rId2"/>
          <a:stretch>
            <a:fillRect/>
          </a:stretch>
        </p:blipFill>
        <p:spPr bwMode="auto">
          <a:xfrm>
            <a:off x="772887" y="859971"/>
            <a:ext cx="7434942" cy="4283529"/>
          </a:xfrm>
          <a:prstGeom prst="rect">
            <a:avLst/>
          </a:prstGeom>
          <a:noFill/>
          <a:ln w="9525">
            <a:noFill/>
            <a:headEnd/>
            <a:tailEnd/>
          </a:ln>
        </p:spPr>
      </p:pic>
      <p:sp>
        <p:nvSpPr>
          <p:cNvPr id="4" name="TextBox 3">
            <a:extLst>
              <a:ext uri="{FF2B5EF4-FFF2-40B4-BE49-F238E27FC236}">
                <a16:creationId xmlns:a16="http://schemas.microsoft.com/office/drawing/2014/main" id="{4BC8FBA9-338A-4605-6501-2D4457BDF844}"/>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Challenge: Assessing </a:t>
            </a:r>
            <a:r>
              <a:rPr i="1"/>
              <a:t>with</a:t>
            </a:r>
            <a:r>
              <a:t> AI</a:t>
            </a:r>
          </a:p>
        </p:txBody>
      </p:sp>
      <p:pic>
        <p:nvPicPr>
          <p:cNvPr id="3" name="Picture 1" descr="./images/challenge_nobg.png"/>
          <p:cNvPicPr>
            <a:picLocks noGrp="1" noChangeAspect="1"/>
          </p:cNvPicPr>
          <p:nvPr/>
        </p:nvPicPr>
        <p:blipFill>
          <a:blip r:embed="rId2"/>
          <a:stretch>
            <a:fillRect/>
          </a:stretch>
        </p:blipFill>
        <p:spPr bwMode="auto">
          <a:xfrm>
            <a:off x="881743" y="729343"/>
            <a:ext cx="7805057" cy="4414157"/>
          </a:xfrm>
          <a:prstGeom prst="rect">
            <a:avLst/>
          </a:prstGeom>
          <a:noFill/>
          <a:ln w="9525">
            <a:noFill/>
            <a:headEnd/>
            <a:tailEnd/>
          </a:ln>
        </p:spPr>
      </p:pic>
      <p:sp>
        <p:nvSpPr>
          <p:cNvPr id="4" name="TextBox 3">
            <a:extLst>
              <a:ext uri="{FF2B5EF4-FFF2-40B4-BE49-F238E27FC236}">
                <a16:creationId xmlns:a16="http://schemas.microsoft.com/office/drawing/2014/main" id="{0AEB105B-BBF7-18F2-2D3B-FFCE0B445D60}"/>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Assessment: The ‘CloudCore’ Audit</a:t>
            </a:r>
          </a:p>
        </p:txBody>
      </p:sp>
      <p:pic>
        <p:nvPicPr>
          <p:cNvPr id="5" name="Picture 4">
            <a:extLst>
              <a:ext uri="{FF2B5EF4-FFF2-40B4-BE49-F238E27FC236}">
                <a16:creationId xmlns:a16="http://schemas.microsoft.com/office/drawing/2014/main" id="{8B591591-8F33-C60B-9FBE-6E23E0621857}"/>
              </a:ext>
            </a:extLst>
          </p:cNvPr>
          <p:cNvPicPr>
            <a:picLocks noChangeAspect="1"/>
          </p:cNvPicPr>
          <p:nvPr/>
        </p:nvPicPr>
        <p:blipFill>
          <a:blip r:embed="rId2"/>
          <a:stretch>
            <a:fillRect/>
          </a:stretch>
        </p:blipFill>
        <p:spPr>
          <a:xfrm>
            <a:off x="1273630" y="881743"/>
            <a:ext cx="6945084" cy="426175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Innovation 1: AI as the “Client”</a:t>
            </a:r>
          </a:p>
        </p:txBody>
      </p:sp>
      <p:pic>
        <p:nvPicPr>
          <p:cNvPr id="3" name="Picture 1" descr="./images/client_nobg.png"/>
          <p:cNvPicPr>
            <a:picLocks noGrp="1" noChangeAspect="1"/>
          </p:cNvPicPr>
          <p:nvPr/>
        </p:nvPicPr>
        <p:blipFill>
          <a:blip r:embed="rId2"/>
          <a:srcRect l="6848" t="11343" r="5832" b="7116"/>
          <a:stretch>
            <a:fillRect/>
          </a:stretch>
        </p:blipFill>
        <p:spPr bwMode="auto">
          <a:xfrm>
            <a:off x="1121230" y="1063229"/>
            <a:ext cx="7336970" cy="3874292"/>
          </a:xfrm>
          <a:prstGeom prst="rect">
            <a:avLst/>
          </a:prstGeom>
          <a:noFill/>
          <a:ln w="9525">
            <a:noFill/>
            <a:headEnd/>
            <a:tailEnd/>
          </a:ln>
        </p:spPr>
      </p:pic>
      <p:sp>
        <p:nvSpPr>
          <p:cNvPr id="4" name="TextBox 3">
            <a:extLst>
              <a:ext uri="{FF2B5EF4-FFF2-40B4-BE49-F238E27FC236}">
                <a16:creationId xmlns:a16="http://schemas.microsoft.com/office/drawing/2014/main" id="{BC8A3041-BC16-7D01-C512-F65D66FC1164}"/>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Innovation 2: AI as the “Intern”</a:t>
            </a:r>
          </a:p>
        </p:txBody>
      </p:sp>
      <p:pic>
        <p:nvPicPr>
          <p:cNvPr id="3" name="Picture 1" descr="./images/intern_nobg.png"/>
          <p:cNvPicPr>
            <a:picLocks noGrp="1" noChangeAspect="1"/>
          </p:cNvPicPr>
          <p:nvPr/>
        </p:nvPicPr>
        <p:blipFill>
          <a:blip r:embed="rId2"/>
          <a:stretch>
            <a:fillRect/>
          </a:stretch>
        </p:blipFill>
        <p:spPr bwMode="auto">
          <a:xfrm>
            <a:off x="283029" y="838200"/>
            <a:ext cx="8741228" cy="4305300"/>
          </a:xfrm>
          <a:prstGeom prst="rect">
            <a:avLst/>
          </a:prstGeom>
          <a:noFill/>
          <a:ln w="9525">
            <a:noFill/>
            <a:headEnd/>
            <a:tailEnd/>
          </a:ln>
        </p:spPr>
      </p:pic>
      <p:sp>
        <p:nvSpPr>
          <p:cNvPr id="4" name="TextBox 3">
            <a:extLst>
              <a:ext uri="{FF2B5EF4-FFF2-40B4-BE49-F238E27FC236}">
                <a16:creationId xmlns:a16="http://schemas.microsoft.com/office/drawing/2014/main" id="{5386A9D8-3553-1CA4-3DF4-7284202E8E9C}"/>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Student as “Author”</a:t>
            </a:r>
          </a:p>
        </p:txBody>
      </p:sp>
      <p:pic>
        <p:nvPicPr>
          <p:cNvPr id="3" name="Picture 1" descr="./images/author_nobg.png"/>
          <p:cNvPicPr>
            <a:picLocks noGrp="1" noChangeAspect="1"/>
          </p:cNvPicPr>
          <p:nvPr/>
        </p:nvPicPr>
        <p:blipFill>
          <a:blip r:embed="rId2"/>
          <a:srcRect l="8333" t="12584" r="6615" b="18850"/>
          <a:stretch>
            <a:fillRect/>
          </a:stretch>
        </p:blipFill>
        <p:spPr bwMode="auto">
          <a:xfrm>
            <a:off x="1262743" y="879020"/>
            <a:ext cx="6999514" cy="4264479"/>
          </a:xfrm>
          <a:prstGeom prst="rect">
            <a:avLst/>
          </a:prstGeom>
          <a:noFill/>
          <a:ln w="9525">
            <a:noFill/>
            <a:headEnd/>
            <a:tailEnd/>
          </a:ln>
        </p:spPr>
      </p:pic>
      <p:sp>
        <p:nvSpPr>
          <p:cNvPr id="4" name="TextBox 3">
            <a:extLst>
              <a:ext uri="{FF2B5EF4-FFF2-40B4-BE49-F238E27FC236}">
                <a16:creationId xmlns:a16="http://schemas.microsoft.com/office/drawing/2014/main" id="{550CF005-4615-AE1A-9E15-05B38547B98B}"/>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Pedagogy: “Thinking </a:t>
            </a:r>
            <a:r>
              <a:rPr i="1"/>
              <a:t>with</a:t>
            </a:r>
            <a:r>
              <a:t> AI”</a:t>
            </a:r>
          </a:p>
        </p:txBody>
      </p:sp>
      <p:pic>
        <p:nvPicPr>
          <p:cNvPr id="3" name="Picture 1" descr="./images/student_nobg.png"/>
          <p:cNvPicPr>
            <a:picLocks noGrp="1" noChangeAspect="1"/>
          </p:cNvPicPr>
          <p:nvPr/>
        </p:nvPicPr>
        <p:blipFill>
          <a:blip r:embed="rId2"/>
          <a:stretch>
            <a:fillRect/>
          </a:stretch>
        </p:blipFill>
        <p:spPr bwMode="auto">
          <a:xfrm>
            <a:off x="217714" y="936172"/>
            <a:ext cx="8784772" cy="4184846"/>
          </a:xfrm>
          <a:prstGeom prst="rect">
            <a:avLst/>
          </a:prstGeom>
          <a:noFill/>
          <a:ln w="9525">
            <a:noFill/>
            <a:headEnd/>
            <a:tailEnd/>
          </a:ln>
        </p:spPr>
      </p:pic>
      <p:sp>
        <p:nvSpPr>
          <p:cNvPr id="4" name="TextBox 3">
            <a:extLst>
              <a:ext uri="{FF2B5EF4-FFF2-40B4-BE49-F238E27FC236}">
                <a16:creationId xmlns:a16="http://schemas.microsoft.com/office/drawing/2014/main" id="{E4F5A38F-5D37-A155-E11F-041F3EB0CC45}"/>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Design &amp; Authenticity</a:t>
            </a:r>
          </a:p>
        </p:txBody>
      </p:sp>
      <p:pic>
        <p:nvPicPr>
          <p:cNvPr id="3" name="Picture 1" descr="./images/logistics_nobg.png"/>
          <p:cNvPicPr>
            <a:picLocks noGrp="1" noChangeAspect="1"/>
          </p:cNvPicPr>
          <p:nvPr/>
        </p:nvPicPr>
        <p:blipFill>
          <a:blip r:embed="rId2"/>
          <a:srcRect l="8696" t="5466" r="4969" b="8448"/>
          <a:stretch>
            <a:fillRect/>
          </a:stretch>
        </p:blipFill>
        <p:spPr bwMode="auto">
          <a:xfrm>
            <a:off x="892629" y="910829"/>
            <a:ext cx="7565571" cy="3715600"/>
          </a:xfrm>
          <a:prstGeom prst="rect">
            <a:avLst/>
          </a:prstGeom>
          <a:noFill/>
          <a:ln w="9525">
            <a:noFill/>
            <a:headEnd/>
            <a:tailEnd/>
          </a:ln>
        </p:spPr>
      </p:pic>
      <p:sp>
        <p:nvSpPr>
          <p:cNvPr id="4" name="TextBox 3">
            <a:extLst>
              <a:ext uri="{FF2B5EF4-FFF2-40B4-BE49-F238E27FC236}">
                <a16:creationId xmlns:a16="http://schemas.microsoft.com/office/drawing/2014/main" id="{C8A49513-EB41-E090-7C39-45CD6BCF9A78}"/>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TotalTime>
  <Words>171</Words>
  <Application>Microsoft Macintosh PowerPoint</Application>
  <PresentationFormat>On-screen Show (16:9)</PresentationFormat>
  <Paragraphs>27</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-apple-system</vt:lpstr>
      <vt:lpstr>Arial</vt:lpstr>
      <vt:lpstr>Calibri</vt:lpstr>
      <vt:lpstr>Office Theme</vt:lpstr>
      <vt:lpstr>Teaching with AI: From Passive Users to Critical Partners</vt:lpstr>
      <vt:lpstr>The Context: An Industry in Motion</vt:lpstr>
      <vt:lpstr>The Challenge: Assessing with AI</vt:lpstr>
      <vt:lpstr>The Assessment: The ‘CloudCore’ Audit</vt:lpstr>
      <vt:lpstr>Innovation 1: AI as the “Client”</vt:lpstr>
      <vt:lpstr>Innovation 2: AI as the “Intern”</vt:lpstr>
      <vt:lpstr>The Student as “Author”</vt:lpstr>
      <vt:lpstr>Pedagogy: “Thinking with AI”</vt:lpstr>
      <vt:lpstr>Design &amp; Authenticity</vt:lpstr>
      <vt:lpstr>Academic Integrity as Transparency</vt:lpstr>
      <vt:lpstr>Key Takeaways</vt:lpstr>
      <vt:lpstr>Thank You!</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with AI: From Passive Users to Critical Partners</dc:title>
  <dc:creator>Dr. Michael Borck</dc:creator>
  <cp:keywords/>
  <cp:lastModifiedBy>Michael Borck</cp:lastModifiedBy>
  <cp:revision>2</cp:revision>
  <dcterms:created xsi:type="dcterms:W3CDTF">2025-11-19T05:01:58Z</dcterms:created>
  <dcterms:modified xsi:type="dcterms:W3CDTF">2025-11-19T05:21:49Z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date">
    <vt:lpwstr>2025-11-27</vt:lpwstr>
  </property>
  <property fmtid="{D5CDD505-2E9C-101B-9397-08002B2CF9AE}" pid="8" name="footer">
    <vt:lpwstr>An Innovative Assessment for a GenAI-Driven World | Michael Borck</vt:lpwstr>
  </property>
  <property fmtid="{D5CDD505-2E9C-101B-9397-08002B2CF9AE}" pid="9" name="header-includes">
    <vt:lpwstr/>
  </property>
  <property fmtid="{D5CDD505-2E9C-101B-9397-08002B2CF9AE}" pid="10" name="include-after">
    <vt:lpwstr/>
  </property>
  <property fmtid="{D5CDD505-2E9C-101B-9397-08002B2CF9AE}" pid="11" name="include-before">
    <vt:lpwstr/>
  </property>
  <property fmtid="{D5CDD505-2E9C-101B-9397-08002B2CF9AE}" pid="12" name="institute">
    <vt:lpwstr>Faculty of Business &amp; Law, School of Management &amp; Marketing</vt:lpwstr>
  </property>
  <property fmtid="{D5CDD505-2E9C-101B-9397-08002B2CF9AE}" pid="13" name="institutes">
    <vt:lpwstr/>
  </property>
  <property fmtid="{D5CDD505-2E9C-101B-9397-08002B2CF9AE}" pid="14" name="labels">
    <vt:lpwstr/>
  </property>
  <property fmtid="{D5CDD505-2E9C-101B-9397-08002B2CF9AE}" pid="15" name="subtitle">
    <vt:lpwstr>An Innovative Assessment for a GenAI-Driven World</vt:lpwstr>
  </property>
  <property fmtid="{D5CDD505-2E9C-101B-9397-08002B2CF9AE}" pid="16" name="toc-title">
    <vt:lpwstr>Table of contents</vt:lpwstr>
  </property>
</Properties>
</file>